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3" r:id="rId4"/>
    <p:sldId id="282" r:id="rId5"/>
    <p:sldId id="327" r:id="rId6"/>
    <p:sldId id="284" r:id="rId7"/>
    <p:sldId id="289" r:id="rId8"/>
    <p:sldId id="290" r:id="rId9"/>
    <p:sldId id="285" r:id="rId10"/>
    <p:sldId id="287" r:id="rId11"/>
    <p:sldId id="288" r:id="rId12"/>
    <p:sldId id="291" r:id="rId13"/>
    <p:sldId id="292" r:id="rId14"/>
    <p:sldId id="293" r:id="rId15"/>
    <p:sldId id="294" r:id="rId16"/>
    <p:sldId id="295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4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 (Exploratory Data Analysis)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探索式資料分析，主要概念是透過數據統計的方式視覺化資料。做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的好處可以從各種面向先了解資料的狀況，以利後續的模型分析。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資料視覺化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FF375-E96E-BA4F-A85C-023047B72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2) </a:t>
            </a:r>
            <a:r>
              <a:rPr lang="zh-TW" altLang="en-US" dirty="0"/>
              <a:t>手動編碼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6339C4B-560D-A940-BCD9-2ADD6DC87C3E}"/>
              </a:ext>
            </a:extLst>
          </p:cNvPr>
          <p:cNvSpPr txBox="1">
            <a:spLocks/>
          </p:cNvSpPr>
          <p:nvPr/>
        </p:nvSpPr>
        <p:spPr>
          <a:xfrm>
            <a:off x="595906" y="987148"/>
            <a:ext cx="9586062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處理名目資料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Nominal variables) -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資料前處理 依據特徵資料的特性，可以選擇</a:t>
            </a:r>
            <a:b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手動編碼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或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自動編碼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。</a:t>
            </a:r>
            <a:endParaRPr kumimoji="0" lang="en-TW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26E276-70B8-244C-8917-BD921009EF90}"/>
              </a:ext>
            </a:extLst>
          </p:cNvPr>
          <p:cNvSpPr/>
          <p:nvPr/>
        </p:nvSpPr>
        <p:spPr>
          <a:xfrm>
            <a:off x="716231" y="2054841"/>
            <a:ext cx="9098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使用編碼時機</a:t>
            </a:r>
            <a:r>
              <a:rPr lang="en-US" altLang="zh-TW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?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altLang="zh-TW" sz="1600" kern="0" dirty="0">
              <a:solidFill>
                <a:srgbClr val="212121"/>
              </a:solidFill>
              <a:latin typeface="Roboto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600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進行深度學習時，神經網路只能處理數值資料。因此我們需要將所有非數字型態的特徵進行轉換。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D16A64-9070-4F42-B89E-96332BF95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6" t="21959" r="16873" b="39730"/>
          <a:stretch/>
        </p:blipFill>
        <p:spPr>
          <a:xfrm>
            <a:off x="1552711" y="3909298"/>
            <a:ext cx="5431313" cy="16014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7C1A6EF-F0DA-CA4A-803C-A881E5DE654F}"/>
              </a:ext>
            </a:extLst>
          </p:cNvPr>
          <p:cNvSpPr/>
          <p:nvPr/>
        </p:nvSpPr>
        <p:spPr>
          <a:xfrm>
            <a:off x="8308243" y="5127026"/>
            <a:ext cx="222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rgbClr val="C00000"/>
                </a:solidFill>
                <a:cs typeface="Arial"/>
                <a:sym typeface="Arial"/>
              </a:rPr>
              <a:t>因為電腦只看得懂數字</a:t>
            </a:r>
            <a:endParaRPr lang="en-TW" sz="1400" kern="0" dirty="0">
              <a:solidFill>
                <a:srgbClr val="C00000"/>
              </a:solidFill>
              <a:cs typeface="Arial"/>
              <a:sym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A0DEA-34E9-4445-BD4B-B1E06A70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29" y="4912386"/>
            <a:ext cx="476250" cy="476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7F36BA-C979-6C4E-836E-389E6BB2A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79" y="3998739"/>
            <a:ext cx="5103332" cy="14226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D14A4E5-268C-774D-8FDC-139DCDA9AA70}"/>
              </a:ext>
            </a:extLst>
          </p:cNvPr>
          <p:cNvSpPr/>
          <p:nvPr/>
        </p:nvSpPr>
        <p:spPr>
          <a:xfrm>
            <a:off x="6055476" y="3998739"/>
            <a:ext cx="508735" cy="1422610"/>
          </a:xfrm>
          <a:prstGeom prst="rect">
            <a:avLst/>
          </a:prstGeom>
          <a:noFill/>
          <a:ln w="25400" cap="flat" cmpd="sng" algn="ctr">
            <a:solidFill>
              <a:srgbClr val="FF62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2A2DC5-6722-5F46-BB02-11274180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18" y="4138197"/>
            <a:ext cx="3843493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A0763-8481-D04E-AA07-D2872F9F1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直方圖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F5BA1-BFE5-5648-94A8-76197CFB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20172"/>
            <a:ext cx="55372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03ADC-A6ED-2F46-B1A7-84899AC7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16" y="2358250"/>
            <a:ext cx="4035168" cy="38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BBE8E-3FAC-E849-8BC4-1590DF06D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4" y="245402"/>
            <a:ext cx="10919039" cy="590931"/>
          </a:xfrm>
        </p:spPr>
        <p:txBody>
          <a:bodyPr/>
          <a:lstStyle/>
          <a:p>
            <a:r>
              <a:rPr lang="zh-TW" altLang="en-US" dirty="0"/>
              <a:t>核密度估計</a:t>
            </a:r>
            <a:r>
              <a:rPr lang="en-US" altLang="zh-TW" dirty="0"/>
              <a:t> </a:t>
            </a:r>
            <a:r>
              <a:rPr lang="en-US" dirty="0"/>
              <a:t>Kernel Density Estimation(KDE)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3AC8A-89A6-1547-B244-A22F7213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01" y="1073320"/>
            <a:ext cx="70993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8E6F4-8DF1-BE4E-9CE2-9288ABCC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36" y="1746227"/>
            <a:ext cx="4842030" cy="43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0F072-EC97-D547-AB76-D780C487C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關聯分析 </a:t>
            </a:r>
            <a:r>
              <a:rPr lang="en-US" altLang="zh-TW" dirty="0"/>
              <a:t>(</a:t>
            </a:r>
            <a:r>
              <a:rPr lang="en-US" dirty="0"/>
              <a:t>correlation map)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BF43-371B-2349-B042-F1EA72E0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19371"/>
            <a:ext cx="98933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014B21-9E9B-1C48-89BD-1367E6CA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30" y="2368351"/>
            <a:ext cx="4218254" cy="39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7EA1B-E04A-5642-AEFC-766B0D466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散佈圖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97FAC-CA64-654C-89FF-0908C8AC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0" y="1048952"/>
            <a:ext cx="91948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17827-5F18-C84A-95E7-DF692C89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5" y="2377797"/>
            <a:ext cx="4334718" cy="343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4D9F6-9E7A-A246-ABF2-501660E3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5" y="1649627"/>
            <a:ext cx="90805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8D2E4-37EA-C341-A69E-DB89319C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67" y="2509945"/>
            <a:ext cx="4165817" cy="329910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AC3E00F-D4B3-6B41-B9E9-8FD745CC85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699016" y="1328351"/>
            <a:ext cx="119965" cy="2765071"/>
          </a:xfrm>
          <a:prstGeom prst="curvedConnector3">
            <a:avLst>
              <a:gd name="adj1" fmla="val 445061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474D09C-C094-EC44-8D36-E79B0E7FE2D7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>
            <a:off x="9874765" y="1929027"/>
            <a:ext cx="221219" cy="2230470"/>
          </a:xfrm>
          <a:prstGeom prst="curvedConnector3">
            <a:avLst>
              <a:gd name="adj1" fmla="val 203337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16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DA6A7-DD11-3743-A775-96D1B7FF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箱形圖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7FA6A-DE22-3E4B-9554-6E9C9DED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7" y="984614"/>
            <a:ext cx="6860553" cy="3189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2E731-FEF9-414D-87B5-B5A856F9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10" y="2892996"/>
            <a:ext cx="5936005" cy="31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 ?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E14622-E2FC-704D-86F6-28108E39467C}"/>
              </a:ext>
            </a:extLst>
          </p:cNvPr>
          <p:cNvSpPr/>
          <p:nvPr/>
        </p:nvSpPr>
        <p:spPr>
          <a:xfrm>
            <a:off x="423029" y="1133432"/>
            <a:ext cx="9230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altLang="zh-TW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Exploratory data analysis”</a:t>
            </a:r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是由</a:t>
            </a:r>
            <a:r>
              <a:rPr lang="en-US" altLang="zh-TW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John Tukey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提出的，鼓勵統計學家探索數據。</a:t>
            </a:r>
            <a:r>
              <a:rPr lang="en-US" altLang="zh-TW" sz="20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lang="en-TW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73C1B-1ACC-DC49-9CC7-91333318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2" y="2821066"/>
            <a:ext cx="2581349" cy="1936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FFBFB-DA25-CD40-A67D-322FC2EA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51" y="2275505"/>
            <a:ext cx="3027405" cy="302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B22689-C8DE-BD48-BE84-A5CE230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11495" r="36364"/>
          <a:stretch/>
        </p:blipFill>
        <p:spPr bwMode="auto">
          <a:xfrm>
            <a:off x="6010766" y="2821066"/>
            <a:ext cx="2823665" cy="20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29F7B1-449E-1A42-BA78-688630DE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72" y="2511137"/>
            <a:ext cx="2907036" cy="24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F198F-3D67-8C42-9212-616B2EDF9E0A}"/>
              </a:ext>
            </a:extLst>
          </p:cNvPr>
          <p:cNvSpPr/>
          <p:nvPr/>
        </p:nvSpPr>
        <p:spPr>
          <a:xfrm>
            <a:off x="1098884" y="50157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散佈圖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E487A-229C-8946-B980-5F768C9DFEE8}"/>
              </a:ext>
            </a:extLst>
          </p:cNvPr>
          <p:cNvSpPr/>
          <p:nvPr/>
        </p:nvSpPr>
        <p:spPr>
          <a:xfrm>
            <a:off x="861029" y="5274165"/>
            <a:ext cx="136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Scatter chart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27A5B-09A2-BA4E-A23B-960CA4AC3502}"/>
              </a:ext>
            </a:extLst>
          </p:cNvPr>
          <p:cNvSpPr/>
          <p:nvPr/>
        </p:nvSpPr>
        <p:spPr>
          <a:xfrm>
            <a:off x="3568481" y="5274165"/>
            <a:ext cx="170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Correlation</a:t>
            </a:r>
            <a:r>
              <a:rPr lang="zh-TW" alt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 </a:t>
            </a:r>
            <a:r>
              <a:rPr lang="en-US" altLang="zh-TW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map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F6D5-60E4-EB45-9033-8CC6406D18AD}"/>
              </a:ext>
            </a:extLst>
          </p:cNvPr>
          <p:cNvSpPr/>
          <p:nvPr/>
        </p:nvSpPr>
        <p:spPr>
          <a:xfrm>
            <a:off x="3980871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關聯圖</a:t>
            </a:r>
            <a:endParaRPr lang="en-TW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D3ED6-547D-854D-A20A-3CFD9AE70E8F}"/>
              </a:ext>
            </a:extLst>
          </p:cNvPr>
          <p:cNvSpPr/>
          <p:nvPr/>
        </p:nvSpPr>
        <p:spPr>
          <a:xfrm>
            <a:off x="6345542" y="5274165"/>
            <a:ext cx="256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Kernel density estimation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40E6E-7419-8E44-AC35-A55EDFE21769}"/>
              </a:ext>
            </a:extLst>
          </p:cNvPr>
          <p:cNvSpPr/>
          <p:nvPr/>
        </p:nvSpPr>
        <p:spPr>
          <a:xfrm>
            <a:off x="6905129" y="50157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核密度估計</a:t>
            </a:r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9935CB-7B02-024B-93F8-D0E038F2AE4F}"/>
              </a:ext>
            </a:extLst>
          </p:cNvPr>
          <p:cNvSpPr/>
          <p:nvPr/>
        </p:nvSpPr>
        <p:spPr>
          <a:xfrm>
            <a:off x="10255960" y="5302910"/>
            <a:ext cx="94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Box plot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2BF6C-8FE7-9B46-848A-C7BA6C919915}"/>
              </a:ext>
            </a:extLst>
          </p:cNvPr>
          <p:cNvSpPr/>
          <p:nvPr/>
        </p:nvSpPr>
        <p:spPr>
          <a:xfrm>
            <a:off x="10291516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箱形圖</a:t>
            </a:r>
            <a:endParaRPr lang="en-TW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A37-F270-EB4F-9523-7ACF3FEF35DA}"/>
              </a:ext>
            </a:extLst>
          </p:cNvPr>
          <p:cNvSpPr/>
          <p:nvPr/>
        </p:nvSpPr>
        <p:spPr>
          <a:xfrm>
            <a:off x="986909" y="1750366"/>
            <a:ext cx="5109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有良好的數據分析習慣能夠幫助你更了解資料集的特性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FF8EF1B-4321-1843-802C-414C9B87C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911" y="1628557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使用</a:t>
            </a:r>
            <a:r>
              <a:rPr lang="en-US" altLang="zh-CN" sz="3200" kern="0" dirty="0"/>
              <a:t>Python</a:t>
            </a:r>
            <a:r>
              <a:rPr lang="zh-CN" altLang="en-US" sz="3200" kern="0" dirty="0"/>
              <a:t>套件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533EA-86D7-EA43-8CBD-78E9C9D74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必要的套件</a:t>
            </a:r>
            <a:endParaRPr lang="en-TW" dirty="0"/>
          </a:p>
        </p:txBody>
      </p:sp>
      <p:sp>
        <p:nvSpPr>
          <p:cNvPr id="3" name="Google Shape;520;p80">
            <a:extLst>
              <a:ext uri="{FF2B5EF4-FFF2-40B4-BE49-F238E27FC236}">
                <a16:creationId xmlns:a16="http://schemas.microsoft.com/office/drawing/2014/main" id="{CD9CE754-1138-094D-9452-E8F7D1DA07A4}"/>
              </a:ext>
            </a:extLst>
          </p:cNvPr>
          <p:cNvSpPr txBox="1"/>
          <p:nvPr/>
        </p:nvSpPr>
        <p:spPr>
          <a:xfrm>
            <a:off x="311700" y="102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資料處理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Pandas, Numpy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Pandas：Python 表格資料處理的重要工具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Numpy：針對多維陣列的平行運算進行優化的強大函式庫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繪圖相關 –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Matplotlib, Seaborn</a:t>
            </a:r>
            <a:endParaRPr sz="28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Matplotlib：Python 內最常被使用到的繪圖套件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Seaborn：以matplotlib為底層的高階繪圖套件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NumPy - 维基百科，自由的百科全书">
            <a:extLst>
              <a:ext uri="{FF2B5EF4-FFF2-40B4-BE49-F238E27FC236}">
                <a16:creationId xmlns:a16="http://schemas.microsoft.com/office/drawing/2014/main" id="{0A17FD0F-B24E-5949-8A96-FD3FCE23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42" y="1917954"/>
            <a:ext cx="2293839" cy="9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2C4DD8-33FF-3945-9D30-4103FB2B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50" y="671655"/>
            <a:ext cx="2706433" cy="1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015DEE4-E81D-AE4F-A82C-1DAB265D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23" y="3310239"/>
            <a:ext cx="3309022" cy="6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bsea Cable Services | US to Brazil Wholesale Carrier | Seaborn">
            <a:extLst>
              <a:ext uri="{FF2B5EF4-FFF2-40B4-BE49-F238E27FC236}">
                <a16:creationId xmlns:a16="http://schemas.microsoft.com/office/drawing/2014/main" id="{8D1D08B4-12DB-544E-95F0-81C27218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529" y="4370913"/>
            <a:ext cx="1975352" cy="4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701731"/>
          </a:xfrm>
        </p:spPr>
        <p:txBody>
          <a:bodyPr/>
          <a:lstStyle/>
          <a:p>
            <a:pPr lvl="0"/>
            <a:r>
              <a:rPr lang="en-US" altLang="zh-CN" sz="4400" kern="0" dirty="0"/>
              <a:t>[</a:t>
            </a:r>
            <a:r>
              <a:rPr lang="zh-CN" altLang="en-US" sz="4400" kern="0" dirty="0"/>
              <a:t>程式實作</a:t>
            </a:r>
            <a:r>
              <a:rPr lang="en-US" altLang="zh-CN" sz="4400" kern="0" dirty="0"/>
              <a:t>] EDA</a:t>
            </a:r>
            <a:endParaRPr lang="zh-CN" altLang="en-US" sz="54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試試看第一支</a:t>
            </a:r>
            <a:r>
              <a:rPr kumimoji="0" lang="en-US" altLang="zh-TW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EDA</a:t>
            </a: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程式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C5488-205F-3F4E-99A7-0199969D6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鳶尾花朵</a:t>
            </a:r>
            <a:r>
              <a:rPr lang="en-US" dirty="0"/>
              <a:t>(iris)</a:t>
            </a:r>
            <a:r>
              <a:rPr lang="en-US" dirty="0" err="1"/>
              <a:t>資料集一覽</a:t>
            </a:r>
            <a:endParaRPr lang="en-TW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69F8AA-46D3-AA4F-A704-046F61ECF061}"/>
              </a:ext>
            </a:extLst>
          </p:cNvPr>
          <p:cNvSpPr txBox="1">
            <a:spLocks/>
          </p:cNvSpPr>
          <p:nvPr/>
        </p:nvSpPr>
        <p:spPr>
          <a:xfrm>
            <a:off x="815993" y="1173106"/>
            <a:ext cx="8229153" cy="114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總共有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4個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輸入,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1個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輸出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資料特徵描述如下表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4B55-6C9C-2944-AAD8-C4B66C08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06" y="3479430"/>
            <a:ext cx="5488028" cy="2447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B78CA-AFDA-1E4D-9C56-71B20AB8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58" y="2706535"/>
            <a:ext cx="4459724" cy="95187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73D9EA-772D-0C47-AD56-C506D371E95A}"/>
              </a:ext>
            </a:extLst>
          </p:cNvPr>
          <p:cNvSpPr/>
          <p:nvPr/>
        </p:nvSpPr>
        <p:spPr>
          <a:xfrm>
            <a:off x="3719143" y="2420361"/>
            <a:ext cx="847151" cy="2534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6C8CC-84A1-234D-BB80-240CC0A1C7F1}"/>
              </a:ext>
            </a:extLst>
          </p:cNvPr>
          <p:cNvSpPr/>
          <p:nvPr/>
        </p:nvSpPr>
        <p:spPr>
          <a:xfrm>
            <a:off x="3798282" y="2426917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709BDF-2E09-DD45-B46B-06FCEA603CE5}"/>
              </a:ext>
            </a:extLst>
          </p:cNvPr>
          <p:cNvSpPr/>
          <p:nvPr/>
        </p:nvSpPr>
        <p:spPr>
          <a:xfrm>
            <a:off x="4702617" y="2414519"/>
            <a:ext cx="796567" cy="2534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78AF9-02E1-EB4D-B330-20EBB89AB164}"/>
              </a:ext>
            </a:extLst>
          </p:cNvPr>
          <p:cNvSpPr/>
          <p:nvPr/>
        </p:nvSpPr>
        <p:spPr>
          <a:xfrm>
            <a:off x="4771853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2E9DA6-3952-C74A-BA18-7A187352BAA1}"/>
              </a:ext>
            </a:extLst>
          </p:cNvPr>
          <p:cNvSpPr/>
          <p:nvPr/>
        </p:nvSpPr>
        <p:spPr>
          <a:xfrm>
            <a:off x="5657452" y="2414519"/>
            <a:ext cx="772585" cy="25445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F5B929-1E69-D542-9ED4-121D46AE8A16}"/>
              </a:ext>
            </a:extLst>
          </p:cNvPr>
          <p:cNvSpPr/>
          <p:nvPr/>
        </p:nvSpPr>
        <p:spPr>
          <a:xfrm>
            <a:off x="5704740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D066FD-3949-C948-AB16-DAC9DE841291}"/>
              </a:ext>
            </a:extLst>
          </p:cNvPr>
          <p:cNvSpPr/>
          <p:nvPr/>
        </p:nvSpPr>
        <p:spPr>
          <a:xfrm>
            <a:off x="6596954" y="2409643"/>
            <a:ext cx="743395" cy="2705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58F89B-46E8-3E4D-820E-3CC72CD03811}"/>
              </a:ext>
            </a:extLst>
          </p:cNvPr>
          <p:cNvSpPr/>
          <p:nvPr/>
        </p:nvSpPr>
        <p:spPr>
          <a:xfrm>
            <a:off x="6621034" y="2431079"/>
            <a:ext cx="7725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7EF282-AA18-184E-901B-61664221C7E1}"/>
              </a:ext>
            </a:extLst>
          </p:cNvPr>
          <p:cNvSpPr/>
          <p:nvPr/>
        </p:nvSpPr>
        <p:spPr>
          <a:xfrm>
            <a:off x="7480118" y="2424839"/>
            <a:ext cx="621664" cy="2441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BFAA4-1DC1-FE46-84B7-0665338B6BF3}"/>
              </a:ext>
            </a:extLst>
          </p:cNvPr>
          <p:cNvSpPr/>
          <p:nvPr/>
        </p:nvSpPr>
        <p:spPr>
          <a:xfrm>
            <a:off x="7488862" y="2423846"/>
            <a:ext cx="621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品種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EE9BF-6259-8049-A24F-345135CC1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載入必要套件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10082A-172F-7340-9611-5804CF063852}"/>
              </a:ext>
            </a:extLst>
          </p:cNvPr>
          <p:cNvSpPr/>
          <p:nvPr/>
        </p:nvSpPr>
        <p:spPr>
          <a:xfrm>
            <a:off x="2063579" y="1760838"/>
            <a:ext cx="7216346" cy="3336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pandas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pd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matplotlib.pyplot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plt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seaborn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sns</a:t>
            </a:r>
            <a:endParaRPr lang="en-US" altLang="zh-TW" sz="2800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io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requests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1714B332-F6FB-6249-B305-47DD633E2649}"/>
              </a:ext>
            </a:extLst>
          </p:cNvPr>
          <p:cNvCxnSpPr>
            <a:cxnSpLocks/>
          </p:cNvCxnSpPr>
          <p:nvPr/>
        </p:nvCxnSpPr>
        <p:spPr>
          <a:xfrm>
            <a:off x="5111579" y="4726220"/>
            <a:ext cx="872984" cy="124294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D7A32F-5746-BE4E-8332-68BBE44D2878}"/>
              </a:ext>
            </a:extLst>
          </p:cNvPr>
          <p:cNvSpPr/>
          <p:nvPr/>
        </p:nvSpPr>
        <p:spPr>
          <a:xfrm>
            <a:off x="5984563" y="4665848"/>
            <a:ext cx="338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HTTP Request </a:t>
            </a: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下載訓練資料用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C8EE8-5F6B-E248-8DD7-9A10A1BBD1BF}"/>
              </a:ext>
            </a:extLst>
          </p:cNvPr>
          <p:cNvSpPr/>
          <p:nvPr/>
        </p:nvSpPr>
        <p:spPr>
          <a:xfrm>
            <a:off x="5111579" y="388734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負責處理資料 </a:t>
            </a:r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input/output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BD3E28-0230-FC45-8C45-6556396DCE21}"/>
              </a:ext>
            </a:extLst>
          </p:cNvPr>
          <p:cNvCxnSpPr>
            <a:cxnSpLocks/>
          </p:cNvCxnSpPr>
          <p:nvPr/>
        </p:nvCxnSpPr>
        <p:spPr>
          <a:xfrm>
            <a:off x="4039862" y="4070630"/>
            <a:ext cx="1071717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5A0ACB-F453-9E49-87F8-FD40F0B895E8}"/>
              </a:ext>
            </a:extLst>
          </p:cNvPr>
          <p:cNvSpPr/>
          <p:nvPr/>
        </p:nvSpPr>
        <p:spPr>
          <a:xfrm>
            <a:off x="7049586" y="32133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資料視覺化的繪圖庫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21CAB2-942E-7C4C-B96D-CB0231F01C53}"/>
              </a:ext>
            </a:extLst>
          </p:cNvPr>
          <p:cNvCxnSpPr/>
          <p:nvPr/>
        </p:nvCxnSpPr>
        <p:spPr>
          <a:xfrm>
            <a:off x="6209337" y="3423667"/>
            <a:ext cx="840249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9C1DBC1-C148-9D4B-95DE-F36D8189C411}"/>
              </a:ext>
            </a:extLst>
          </p:cNvPr>
          <p:cNvCxnSpPr>
            <a:cxnSpLocks/>
          </p:cNvCxnSpPr>
          <p:nvPr/>
        </p:nvCxnSpPr>
        <p:spPr>
          <a:xfrm flipV="1">
            <a:off x="7539084" y="2508658"/>
            <a:ext cx="909483" cy="290054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A76AF-00B3-4D41-A04B-7DC225AA3F26}"/>
              </a:ext>
            </a:extLst>
          </p:cNvPr>
          <p:cNvSpPr/>
          <p:nvPr/>
        </p:nvSpPr>
        <p:spPr>
          <a:xfrm>
            <a:off x="8423577" y="235477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高階大量的維度陣列與矩陣運算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DAB65D1-6B09-F94D-9478-8169EEDFA182}"/>
              </a:ext>
            </a:extLst>
          </p:cNvPr>
          <p:cNvCxnSpPr>
            <a:cxnSpLocks/>
          </p:cNvCxnSpPr>
          <p:nvPr/>
        </p:nvCxnSpPr>
        <p:spPr>
          <a:xfrm flipV="1">
            <a:off x="5984563" y="1534337"/>
            <a:ext cx="796412" cy="580103"/>
          </a:xfrm>
          <a:prstGeom prst="curvedConnector3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64133-556B-6F42-AB53-D19010534150}"/>
              </a:ext>
            </a:extLst>
          </p:cNvPr>
          <p:cNvSpPr/>
          <p:nvPr/>
        </p:nvSpPr>
        <p:spPr>
          <a:xfrm>
            <a:off x="6780975" y="13399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  <a:sym typeface="Arial"/>
              </a:rPr>
              <a:t>進行數據處理的函式庫</a:t>
            </a:r>
            <a:endParaRPr lang="en-TW" u="sng" kern="0" dirty="0">
              <a:solidFill>
                <a:srgbClr val="00000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28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4D21C-D200-BF48-B964-2297B53D3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1) </a:t>
            </a:r>
            <a:r>
              <a:rPr lang="zh-TW" altLang="en-US" dirty="0"/>
              <a:t>載入資料集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1D39C-AEF1-BE4A-9378-38468061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65" y="1207701"/>
            <a:ext cx="83058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41C37-809C-B841-8CB3-5822ED8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12" y="2474612"/>
            <a:ext cx="5581307" cy="36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396</Words>
  <Application>Microsoft Macintosh PowerPoint</Application>
  <PresentationFormat>Widescreen</PresentationFormat>
  <Paragraphs>69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等线</vt:lpstr>
      <vt:lpstr>微软雅黑</vt:lpstr>
      <vt:lpstr>Open Sans</vt:lpstr>
      <vt:lpstr>Roboto</vt:lpstr>
      <vt:lpstr>Segoe UI Light</vt:lpstr>
      <vt:lpstr>Arial</vt:lpstr>
      <vt:lpstr>Calibri</vt:lpstr>
      <vt:lpstr>Century Gothic</vt:lpstr>
      <vt:lpstr>Georgia</vt:lpstr>
      <vt:lpstr>Helvetica Neue</vt:lpstr>
      <vt:lpstr>Helvetica Neue Bold Condensed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112</cp:revision>
  <dcterms:created xsi:type="dcterms:W3CDTF">2015-08-18T02:51:41Z</dcterms:created>
  <dcterms:modified xsi:type="dcterms:W3CDTF">2020-09-13T10:34:05Z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